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238" r:id="rId4"/>
    <p:sldId id="1239" r:id="rId5"/>
    <p:sldId id="1242" r:id="rId6"/>
    <p:sldId id="1243" r:id="rId7"/>
    <p:sldId id="1248" r:id="rId8"/>
    <p:sldId id="1249" r:id="rId9"/>
    <p:sldId id="1250" r:id="rId10"/>
    <p:sldId id="1251" r:id="rId11"/>
    <p:sldId id="1252" r:id="rId12"/>
    <p:sldId id="1263" r:id="rId13"/>
    <p:sldId id="1264" r:id="rId14"/>
    <p:sldId id="1265" r:id="rId15"/>
    <p:sldId id="1253" r:id="rId16"/>
    <p:sldId id="1254" r:id="rId17"/>
    <p:sldId id="1255" r:id="rId18"/>
    <p:sldId id="1256" r:id="rId19"/>
    <p:sldId id="1257" r:id="rId20"/>
    <p:sldId id="1258" r:id="rId21"/>
    <p:sldId id="1259" r:id="rId22"/>
    <p:sldId id="1260" r:id="rId23"/>
    <p:sldId id="1261" r:id="rId24"/>
    <p:sldId id="1262" r:id="rId25"/>
    <p:sldId id="1240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E3F2E7"/>
    <a:srgbClr val="006EC0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300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12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功和机械能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机械功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）物体所受摩擦力所做的功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89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4566" y="5382181"/>
            <a:ext cx="840740" cy="2997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03169" y="5301208"/>
            <a:ext cx="14033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mtClean="0">
                <a:solidFill>
                  <a:srgbClr val="000000"/>
                </a:solidFill>
              </a:rPr>
              <a:t>1 000 J</a:t>
            </a:r>
            <a:endParaRPr lang="zh-CN" altLang="en-US"/>
          </a:p>
        </p:txBody>
      </p:sp>
      <p:pic>
        <p:nvPicPr>
          <p:cNvPr id="5" name="24解析.eps" descr="id:2147489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885567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32067" y="4767535"/>
            <a:ext cx="1076779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由受力分析可知</a:t>
            </a:r>
            <a:r>
              <a:rPr lang="en-US" altLang="zh-CN" sz="2400" i="1">
                <a:solidFill>
                  <a:srgbClr val="000000"/>
                </a:solidFill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</a:rPr>
              <a:t>μF</a:t>
            </a:r>
            <a:r>
              <a:rPr lang="en-US" altLang="zh-CN" sz="2400" baseline="-25000">
                <a:solidFill>
                  <a:srgbClr val="000000"/>
                </a:solidFill>
              </a:rPr>
              <a:t>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</a:rPr>
              <a:t>μmg</a:t>
            </a:r>
            <a:r>
              <a:rPr lang="en-US" altLang="zh-CN" sz="2400">
                <a:solidFill>
                  <a:srgbClr val="000000"/>
                </a:solidFill>
              </a:rPr>
              <a:t>cos </a:t>
            </a:r>
            <a:r>
              <a:rPr lang="en-US" altLang="zh-CN" sz="2400" i="1">
                <a:solidFill>
                  <a:srgbClr val="000000"/>
                </a:solidFill>
              </a:rPr>
              <a:t>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则有</a:t>
            </a:r>
            <a:r>
              <a:rPr lang="en-US" altLang="zh-CN" sz="2400" i="1">
                <a:solidFill>
                  <a:srgbClr val="000000"/>
                </a:solidFill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</a:rPr>
              <a:t>fL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</a:rPr>
              <a:t>μmg</a:t>
            </a:r>
            <a:r>
              <a:rPr lang="en-US" altLang="zh-CN" sz="2400">
                <a:solidFill>
                  <a:srgbClr val="000000"/>
                </a:solidFill>
              </a:rPr>
              <a:t>cos </a:t>
            </a:r>
            <a:r>
              <a:rPr lang="en-US" altLang="zh-CN" sz="2400" i="1">
                <a:solidFill>
                  <a:srgbClr val="000000"/>
                </a:solidFill>
              </a:rPr>
              <a:t>θ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</a:rPr>
              <a:t>·</a:t>
            </a:r>
            <a:r>
              <a:rPr lang="en-US" altLang="zh-CN" sz="2400" i="1">
                <a:solidFill>
                  <a:srgbClr val="000000"/>
                </a:solidFill>
              </a:rPr>
              <a:t>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smtClean="0">
                <a:solidFill>
                  <a:srgbClr val="000000"/>
                </a:solidFill>
              </a:rPr>
              <a:t>1 000 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8" name="25lk582.jpg" descr="id:21474896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07652" y="1556792"/>
            <a:ext cx="2808312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）物体所受各力的合力所做的功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896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5827686"/>
            <a:ext cx="840740" cy="2997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4198" y="5620288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89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4143237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4005064"/>
            <a:ext cx="11440128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6EC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400" smtClean="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smtClean="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sz="240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先求各个力做的功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再计算总功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）：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4 000 J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0 J 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AEE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先求合力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再计算合力做的功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）：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物体做匀速运动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5lk582.jpg" descr="id:21474896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1412776"/>
            <a:ext cx="2808312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3214886" y="3708406"/>
            <a:ext cx="1800200" cy="6480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832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变力做功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）化变力为恒力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分段法：若全程力是变力，但在每一个阶段是恒力，这样就可以先计算每个阶段的功，再利用求和的方法计算整个过程中变力做的功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平均值法：当力的方向不变，大小随位移成线性规律变化时，即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是位移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的线性函数时，则平均力为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8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初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8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末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微元法：当物体做曲线运动时，把物体的运动过程分为很多小段，这样每一小段都可以看成直线，力的大小不变，力的方向与速度方向的夹角恒定，先求力在每一小段上做的功，再求和即可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83205"/>
              </a:xfrm>
              <a:blipFill rotWithShape="1">
                <a:blip r:embed="rId2"/>
                <a:stretch>
                  <a:fillRect l="-2" t="-12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2029602"/>
            <a:ext cx="1224136" cy="6480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315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图像求功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若已知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图像，则图像与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轴所围的面积表示功，如图所示，在位移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31554"/>
              </a:xfrm>
              <a:blipFill rotWithShape="1">
                <a:blip r:embed="rId2"/>
                <a:stretch>
                  <a:fillRect l="-2" t="-33" r="1" b="-28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5lk584.jpg" descr="id:21474896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2704055"/>
            <a:ext cx="3041015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）转换研究对象法：在某些情况下，通过等效转换可以将变力做功转换成恒力做功，然后应用公式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如图所示，人站在地上以恒力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拉绳，使小车向左运动，求绳子对小车的拉力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所做的功时不能用公式直接计算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但拉力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对小车所做的功与恒力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对绳子做的功相等，可将计算绳子对小车做功的问题转换为求力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做功的问题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25lk585.jpg" descr="id:21474896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86894" y="3356992"/>
            <a:ext cx="484632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55615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天津市第二十一中学期中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）力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对物体所做的功可由公式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求得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但用这个公式求功是有条件的，即力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必须是恒力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而实际问题中，有很多情况是变力在对物体做功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那么，用这个公式不能直接求变力的功，我们就需要通过其他的一些方法来求解力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所做的功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如图所示，对于甲、乙、丙、丁四种情境下求解某个力所做的功，下列说法正确的是（　　）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大小不变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物块从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endParaRPr lang="en-US" altLang="zh-CN" sz="22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过程中力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做的功为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2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2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图乙中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全过程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做的总功为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 J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图丙中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绳长为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若空气阻力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</a:t>
                </a:r>
                <a:endParaRPr lang="en-US" altLang="zh-CN" sz="22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小球从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过程中空气阻力做的功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RF</a:t>
                </a:r>
                <a:r>
                  <a:rPr lang="zh-CN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图丁中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始终保持水平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无论是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缓慢将小球从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拉到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为恒力将小球从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拉到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做的功都可用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55615"/>
              </a:xfrm>
              <a:blipFill rotWithShape="1">
                <a:blip r:embed="rId1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896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377" y="836712"/>
            <a:ext cx="1203325" cy="387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406" y="2492896"/>
            <a:ext cx="3279290" cy="14219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936" y="3954929"/>
            <a:ext cx="3048230" cy="1510785"/>
          </a:xfrm>
          <a:prstGeom prst="rect">
            <a:avLst/>
          </a:prstGeom>
        </p:spPr>
      </p:pic>
      <p:pic>
        <p:nvPicPr>
          <p:cNvPr id="6" name="24答案.eps" descr="id:214748969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55377" y="6266157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0802" y="6092851"/>
            <a:ext cx="575799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cs typeface="Times New Roman" panose="02020603050405020304" pitchFamily="18" charset="0"/>
              </a:rPr>
              <a:t>AB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049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力对绳做的功等于绳对物块做的功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则物块从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题图乙中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轴围成的面积表示力做的功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则全过程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做的总功为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题图丙中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若空气阻力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采用微元法可得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过程中空气阻力做的功为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题图丁中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始终保持水平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为恒力时将小球从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拉到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做的功是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缓慢将小球从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拉到</a:t>
                </a:r>
                <a:r>
                  <a:rPr lang="en-US" altLang="zh-CN" b="1" i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uFill>
                    <a:solidFill>
                      <a:srgbClr val="00B0F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04970"/>
              </a:xfrm>
              <a:blipFill rotWithShape="1">
                <a:blip r:embed="rId1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6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840740" cy="2997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2006" y="4843026"/>
            <a:ext cx="11485848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6EC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z="2400" smtClean="0">
                <a:solidFill>
                  <a:srgbClr val="00AEEF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缓慢</a:t>
            </a:r>
            <a:r>
              <a:rPr lang="en-US" altLang="zh-CN" sz="2400">
                <a:solidFill>
                  <a:srgbClr val="00AEEF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说明小球始终处于平衡状态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设小球被拉到与竖直方向的夹角为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α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根据平衡条件可得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mg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tan 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α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因此随着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α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的增大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拉力逐渐变大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>
                <a:solidFill>
                  <a:srgbClr val="00AEEF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是变力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不能直接代入功的计算式计算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AEEF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96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4960094"/>
            <a:ext cx="394970" cy="31051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摩擦力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与相互作用力做功问题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静摩擦力做功的特点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）静摩擦力可以对物体做正功（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静摩擦力为动力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静摩擦力为阻力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），还可以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不做功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）一对相互作用的静摩擦力等大、反向且物体之间相对静止，即两个物体的对地位移相同，由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可知，一对相互作用的静摩擦力做功的总和为零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滑动摩擦力做功的特点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）滑动摩擦力可以对物体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做正功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滑动摩擦力为动力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滑动摩擦力为阻力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），还可以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不做功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）一对相互作用的滑动摩擦力等大、反向且物体之间相对滑动，即两个物体的对地位移不相同，由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可知，一对相互作用的滑动摩擦力做功的总和不为零，且两力做功的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总和一定为负值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，其绝对值等于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滑动摩擦力与相对位移的乘积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）滑动摩擦力、空气阻力等大小不变的力，在曲线运动或者往返运动中，所做的功等于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力与路程的乘积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一对相互作用力做功的特点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）一对相互作用力做的总功与参考系无关；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是相对位移，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间的夹角；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）一对相互作用力做的总功可正、可负，也可为零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的含义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如果施力于某物体，并使该物体在力的方向上移动一段距离，我们就说力对这个物体做了功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如果作用于某物体的恒力大小为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，该物体沿力的方向运动的位移大小为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的乘积称为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机械功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，简称功，用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功的公式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：这个公式只适用恒力方向与运动方向一致的情况；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分别为力的大小、位移的大小、力与位移方向的夹角，这个公式可以用来计算恒力方向与运动方向不一致的情况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07" y="692696"/>
            <a:ext cx="6380842" cy="648748"/>
          </a:xfrm>
          <a:prstGeom prst="rect">
            <a:avLst/>
          </a:prstGeom>
        </p:spPr>
      </p:pic>
      <p:pic>
        <p:nvPicPr>
          <p:cNvPr id="4" name="知识点1.eps" descr="id:2147489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56146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摩擦力和作用力与反作用力做功的关系，下列说法正确的是（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滑动摩擦力对物体可能做负功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可能做正功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也可能不做功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静摩擦力发生在相对静止的物体之间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所以静摩擦力对物体一定不做功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作用力与反作用力所做的功一定大小相等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作用力做正功时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反作用力一定做负功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24典例3.eps" descr="id:2147489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424" y="908720"/>
            <a:ext cx="1203325" cy="387350"/>
          </a:xfrm>
          <a:prstGeom prst="rect">
            <a:avLst/>
          </a:prstGeom>
        </p:spPr>
      </p:pic>
      <p:pic>
        <p:nvPicPr>
          <p:cNvPr id="4" name="24答案.eps" descr="id:2147489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4991" y="3645024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86007" y="3439075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静摩擦力或滑动摩擦力的物体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其相对于参考系的位移方向可能与摩擦力的方向相同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可能与摩擦力的方向相反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也可能相对于参考系静止不动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故静摩擦力和滑动摩擦力可能做正功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也可能不做功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一对作用力和反作用力作用在两个物体上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两者大小相等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但是两个物体相对于参考系的位移不一定相等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位移的方向也不确定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所以作用力和反作用力可能同时做正功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可能同时做负功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也可能一个做正功一个做负功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两者做功的大小也不一定相等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732" y="972102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山东师范大学附属中学月考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）如图所示，在光滑的水平面上，物体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放在长为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的木板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的右端，现用水平力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向右拉木板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相对木板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滑动，当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从木板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左端滑下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间的滑动摩擦力为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，求摩擦力分别对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做的功及这一对滑动摩擦力做功的总和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897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203325" cy="387350"/>
          </a:xfrm>
          <a:prstGeom prst="rect">
            <a:avLst/>
          </a:prstGeom>
        </p:spPr>
      </p:pic>
      <p:pic>
        <p:nvPicPr>
          <p:cNvPr id="6" name="25lk590.jpg" descr="id:21474897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14121" y="3086376"/>
            <a:ext cx="5153025" cy="141160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6" y="4653136"/>
            <a:ext cx="1151213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滑动摩擦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力对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做的功为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做的功为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这一对滑动摩擦力做功的总和为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897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085" y="4850240"/>
            <a:ext cx="840740" cy="299720"/>
          </a:xfrm>
          <a:prstGeom prst="rect">
            <a:avLst/>
          </a:prstGeom>
        </p:spPr>
      </p:pic>
      <p:pic>
        <p:nvPicPr>
          <p:cNvPr id="11" name="24答案.eps" descr="id:21474897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687" y="5906562"/>
            <a:ext cx="840740" cy="29972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86935" y="5733256"/>
            <a:ext cx="37058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　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相对木板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没有滑动，已知当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受到的静摩擦力为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，求静摩擦力分别对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做的功及这一对静摩擦力做功的总和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lk590.jpg" descr="id:214748973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70870" y="2128733"/>
            <a:ext cx="5153025" cy="14116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2558" y="4005064"/>
            <a:ext cx="1158414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静摩擦力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做的功为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F'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做的功为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F'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这一对静摩擦力做功的总和为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97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221088"/>
            <a:ext cx="840740" cy="299720"/>
          </a:xfrm>
          <a:prstGeom prst="rect">
            <a:avLst/>
          </a:prstGeom>
        </p:spPr>
      </p:pic>
      <p:pic>
        <p:nvPicPr>
          <p:cNvPr id="8" name="24答案.eps" descr="id:21474897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308513"/>
            <a:ext cx="840740" cy="2997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24008" y="5118467"/>
            <a:ext cx="236474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F'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F'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f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x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静摩擦力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和滑动摩擦力做功的区别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能量转化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静摩擦力无内能产生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滑动摩擦力必然伴随内能生成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总功计算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静摩擦力总功为零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滑动摩擦力总功与相对位移相关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7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6086" y="908720"/>
            <a:ext cx="1612900" cy="3181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功是标量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功只有大小没有方向，是标量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在国际单位制中，功的单位是焦耳，简称焦，用符号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325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机械功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正功与负功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对物体不做功；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对物体做正功；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对物体做负功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32555"/>
              </a:xfrm>
              <a:blipFill rotWithShape="1">
                <a:blip r:embed="rId1"/>
                <a:stretch>
                  <a:fillRect l="-2" t="-16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62369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总功的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330" y="1556792"/>
            <a:ext cx="111280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思路一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62758" y="1243259"/>
            <a:ext cx="2759174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求各力的功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r>
              <a:rPr lang="en-US" altLang="zh-CN" sz="2400" i="1">
                <a:solidFill>
                  <a:srgbClr val="000000"/>
                </a:solidFill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</a:rPr>
              <a:t>1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solidFill>
                  <a:srgbClr val="000000"/>
                </a:solidFill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solidFill>
                  <a:srgbClr val="000000"/>
                </a:solidFill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267888" y="1139350"/>
            <a:ext cx="3191222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求总功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32509" y="3140968"/>
            <a:ext cx="445956" cy="5795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⇒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64770" y="1520259"/>
            <a:ext cx="445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⇒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21932" y="1628892"/>
            <a:ext cx="445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⇒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8329" y="3258821"/>
            <a:ext cx="111280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思路二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62758" y="3258820"/>
            <a:ext cx="1524776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求合力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139923" y="3227089"/>
            <a:ext cx="3050540" cy="6451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求总功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 baseline="-250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cos 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α</a:t>
            </a:r>
            <a:endParaRPr lang="zh-CN" altLang="zh-CN" sz="1050" i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78793" y="3199893"/>
            <a:ext cx="445956" cy="5795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⇒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78465" y="2536435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负功连同负号一起代入计算</a:t>
            </a:r>
            <a:endParaRPr lang="zh-CN" altLang="en-US">
              <a:solidFill>
                <a:srgbClr val="00AEEF"/>
              </a:solidFill>
            </a:endParaRPr>
          </a:p>
        </p:txBody>
      </p:sp>
      <p:pic>
        <p:nvPicPr>
          <p:cNvPr id="15" name="箭头左.eps" descr="id:21474895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951190" y="2485393"/>
            <a:ext cx="394970" cy="3105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功是力在空间上的积累效应，它总是与一个过程相联系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计算功时，一定要明确是哪个力在哪一过程中对物体做的功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，它只适用于计算恒力做功，不适用于计算变力做功，其中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是力的作用点的位移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可理解为功等于力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与沿力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方向的位移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的乘积，也可理解为功等于沿位移方向的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分力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与位移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的乘积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293" y="690635"/>
            <a:ext cx="6349737" cy="697626"/>
          </a:xfrm>
          <a:prstGeom prst="rect">
            <a:avLst/>
          </a:prstGeom>
        </p:spPr>
      </p:pic>
      <p:pic>
        <p:nvPicPr>
          <p:cNvPr id="4" name="要点1.eps" descr="id:21474895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228725" cy="431165"/>
          </a:xfrm>
          <a:prstGeom prst="rect">
            <a:avLst/>
          </a:prstGeom>
        </p:spPr>
      </p:pic>
      <p:pic>
        <p:nvPicPr>
          <p:cNvPr id="7" name="25lk581.jpg" descr="id:21474895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12578" y="4221088"/>
            <a:ext cx="4749165" cy="20256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3141"/>
            <a:ext cx="11485848" cy="536702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恒力做功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）单个恒力做功：直接用公式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）合力做功：计算合力做功的两种基本思路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先确定物体所受的合外力，再根据公式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求解合外力做的功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该方法适用于物体所受的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合外力不变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的情况，常见的是发生位移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的过程中，物体所受的各力均没有发生变化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求解流程图如图所示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受力与过程分析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求合力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求合力做的功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，求出物体所受的每个力做的功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，求解合力做的功，即合力做的功等于各个分力做的功的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代数和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该方法的适用范围更广，求解流程图如图所示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受力与过程分析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求各分力做的功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求合力做的总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</a:t>
            </a:r>
            <a:endParaRPr lang="zh-CN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23826" y="3806292"/>
            <a:ext cx="2160240" cy="3600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926854" y="3789040"/>
            <a:ext cx="864096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122112" y="3806292"/>
            <a:ext cx="1872208" cy="3600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32452" y="5661248"/>
            <a:ext cx="2160240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926854" y="5661248"/>
            <a:ext cx="20882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5375126" y="5661248"/>
            <a:ext cx="2160240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福建莆田期中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）如图所示，用沿斜面向上、大小为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，将质量为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的物体沿倾角为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的固定斜面由底端匀速地拉到顶端，斜面长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，物体与斜面间的动摩擦因数为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0.25.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求这一过程中：（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3" name="24典例1.eps" descr="id:2147489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5676" y="908720"/>
            <a:ext cx="1203325" cy="387350"/>
          </a:xfrm>
          <a:prstGeom prst="rect">
            <a:avLst/>
          </a:prstGeom>
        </p:spPr>
      </p:pic>
      <p:pic>
        <p:nvPicPr>
          <p:cNvPr id="4" name="25lk582.jpg" descr="id:21474896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3068960"/>
            <a:ext cx="3886200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）物体所受重力所做的功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896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442066"/>
            <a:ext cx="840740" cy="2997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32306" y="1268760"/>
            <a:ext cx="4671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对物体进行受力分析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5lk583.jpg" descr="id:21474896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2190789"/>
            <a:ext cx="2647950" cy="23704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4639061"/>
            <a:ext cx="9094291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mgh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W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＝－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mgL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90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）＝－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3 000 J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25lk582.jpg" descr="id:21474896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1536438"/>
            <a:ext cx="2903641" cy="2154397"/>
          </a:xfrm>
          <a:prstGeom prst="rect">
            <a:avLst/>
          </a:prstGeom>
        </p:spPr>
      </p:pic>
      <p:pic>
        <p:nvPicPr>
          <p:cNvPr id="10" name="24答案.eps" descr="id:21474896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454189"/>
            <a:ext cx="840740" cy="2997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319322" y="5373216"/>
            <a:ext cx="170942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mtClean="0">
                <a:solidFill>
                  <a:srgbClr val="000000"/>
                </a:solidFill>
              </a:rPr>
              <a:t>3 000 J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4051</Words>
  <Application>WPS 演示</Application>
  <PresentationFormat>自定义</PresentationFormat>
  <Paragraphs>149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587</cp:revision>
  <dcterms:created xsi:type="dcterms:W3CDTF">2020-11-06T05:24:00Z</dcterms:created>
  <dcterms:modified xsi:type="dcterms:W3CDTF">2025-11-04T08:43:00Z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A524E84DF06140EFAAA46A1CD8F656E8_12</vt:lpwstr>
  </property>
</Properties>
</file>